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68" r:id="rId2"/>
    <p:sldId id="263" r:id="rId3"/>
    <p:sldId id="264" r:id="rId4"/>
    <p:sldId id="265" r:id="rId5"/>
    <p:sldId id="266" r:id="rId6"/>
    <p:sldId id="267" r:id="rId7"/>
  </p:sldIdLst>
  <p:sldSz cx="9144000" cy="5143500" type="screen16x9"/>
  <p:notesSz cx="6858000" cy="9144000"/>
  <p:embeddedFontLst>
    <p:embeddedFont>
      <p:font typeface="Source Sans Pro" panose="020B0604020202020204" charset="0"/>
      <p:regular r:id="rId9"/>
      <p:bold r:id="rId10"/>
      <p:italic r:id="rId11"/>
      <p:boldItalic r:id="rId12"/>
    </p:embeddedFont>
    <p:embeddedFont>
      <p:font typeface="Raleway" panose="020B060402020202020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10" Type="http://schemas.openxmlformats.org/officeDocument/2006/relationships/font" Target="fonts/font2.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f54c6b17bd_1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f54c6b17bd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03d432e992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03d432e992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03d432e992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03d432e992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03d432e992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03d432e992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03d432e992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03d432e992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Google Shape;20;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1" name="Google Shape;21;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9" name="Google Shape;29;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2"/>
        </a:solidFill>
        <a:effectLst/>
      </p:bgPr>
    </p:bg>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6" name="Google Shape;36;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6" name="Google Shape;46;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1"/>
          <p:cNvSpPr txBox="1">
            <a:spLocks noGrp="1"/>
          </p:cNvSpPr>
          <p:nvPr>
            <p:ph type="title" hasCustomPrompt="1"/>
          </p:nvPr>
        </p:nvSpPr>
        <p:spPr>
          <a:xfrm>
            <a:off x="311700" y="743001"/>
            <a:ext cx="8520600" cy="200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a:spLocks noGrp="1"/>
          </p:cNvSpPr>
          <p:nvPr>
            <p:ph type="body" idx="1"/>
          </p:nvPr>
        </p:nvSpPr>
        <p:spPr>
          <a:xfrm>
            <a:off x="311700" y="2845182"/>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l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234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marL="914400" lvl="1"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marL="1371600" lvl="2"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marL="1828800" lvl="3"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marL="2286000" lvl="4"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marL="2743200" lvl="5"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marL="3200400" lvl="6"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marL="3657600" lvl="7"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marL="4114800" lvl="8" indent="-317500">
              <a:lnSpc>
                <a:spcPct val="115000"/>
              </a:lnSpc>
              <a:spcBef>
                <a:spcPts val="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445025"/>
            <a:ext cx="8520600" cy="863168"/>
          </a:xfrm>
        </p:spPr>
        <p:txBody>
          <a:bodyPr>
            <a:normAutofit fontScale="90000"/>
          </a:bodyPr>
          <a:lstStyle/>
          <a:p>
            <a:r>
              <a:rPr lang="en-GB" dirty="0" smtClean="0"/>
              <a:t>Parental Engagement Survey - </a:t>
            </a:r>
            <a:r>
              <a:rPr lang="en-GB" dirty="0"/>
              <a:t>2021-22</a:t>
            </a:r>
            <a:r>
              <a:rPr lang="en-GB" dirty="0" smtClean="0"/>
              <a:t/>
            </a:r>
            <a:br>
              <a:rPr lang="en-GB" dirty="0" smtClean="0"/>
            </a:br>
            <a:r>
              <a:rPr lang="en-GB" dirty="0" smtClean="0"/>
              <a:t/>
            </a:r>
            <a:br>
              <a:rPr lang="en-GB" dirty="0" smtClean="0"/>
            </a:br>
            <a:r>
              <a:rPr lang="en-GB" dirty="0"/>
              <a:t/>
            </a:r>
            <a:br>
              <a:rPr lang="en-GB" dirty="0"/>
            </a:br>
            <a:endParaRPr lang="en-GB" dirty="0"/>
          </a:p>
        </p:txBody>
      </p:sp>
      <p:sp>
        <p:nvSpPr>
          <p:cNvPr id="3" name="TextBox 2"/>
          <p:cNvSpPr txBox="1"/>
          <p:nvPr/>
        </p:nvSpPr>
        <p:spPr>
          <a:xfrm>
            <a:off x="587352" y="1535122"/>
            <a:ext cx="6701150" cy="2862322"/>
          </a:xfrm>
          <a:prstGeom prst="rect">
            <a:avLst/>
          </a:prstGeom>
          <a:noFill/>
        </p:spPr>
        <p:txBody>
          <a:bodyPr wrap="square" rtlCol="0">
            <a:spAutoFit/>
          </a:bodyPr>
          <a:lstStyle/>
          <a:p>
            <a:r>
              <a:rPr lang="en-GB" sz="2000" b="1" dirty="0">
                <a:latin typeface="Raleway" panose="020B0604020202020204" charset="0"/>
              </a:rPr>
              <a:t>In </a:t>
            </a:r>
            <a:r>
              <a:rPr lang="en-GB" sz="2000" b="1" dirty="0" smtClean="0">
                <a:latin typeface="Raleway" panose="020B0604020202020204" charset="0"/>
              </a:rPr>
              <a:t>December 2021 </a:t>
            </a:r>
            <a:r>
              <a:rPr lang="en-GB" sz="2000" b="1" dirty="0">
                <a:latin typeface="Raleway" panose="020B0604020202020204" charset="0"/>
              </a:rPr>
              <a:t>many of you responded to our Parent Survey.   As a school, we very much value the feedback from parents. The results of the surveys allow us to develop as a school and help us ensure that our students receive the best quality education possible. We will be using your comments and suggestions to further improve the school in the future so thank you so much to everyone who took the time to complete it. </a:t>
            </a:r>
          </a:p>
        </p:txBody>
      </p:sp>
    </p:spTree>
    <p:extLst>
      <p:ext uri="{BB962C8B-B14F-4D97-AF65-F5344CB8AC3E}">
        <p14:creationId xmlns:p14="http://schemas.microsoft.com/office/powerpoint/2010/main" val="2889886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0"/>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Parental Engagement - lockdown </a:t>
            </a:r>
            <a:endParaRPr/>
          </a:p>
        </p:txBody>
      </p:sp>
      <p:pic>
        <p:nvPicPr>
          <p:cNvPr id="111" name="Google Shape;111;p20"/>
          <p:cNvPicPr preferRelativeResize="0"/>
          <p:nvPr/>
        </p:nvPicPr>
        <p:blipFill>
          <a:blip r:embed="rId3">
            <a:alphaModFix/>
          </a:blip>
          <a:stretch>
            <a:fillRect/>
          </a:stretch>
        </p:blipFill>
        <p:spPr>
          <a:xfrm>
            <a:off x="648750" y="1068425"/>
            <a:ext cx="5050275" cy="2017175"/>
          </a:xfrm>
          <a:prstGeom prst="rect">
            <a:avLst/>
          </a:prstGeom>
          <a:noFill/>
          <a:ln>
            <a:noFill/>
          </a:ln>
        </p:spPr>
      </p:pic>
      <p:pic>
        <p:nvPicPr>
          <p:cNvPr id="112" name="Google Shape;112;p20"/>
          <p:cNvPicPr preferRelativeResize="0"/>
          <p:nvPr/>
        </p:nvPicPr>
        <p:blipFill>
          <a:blip r:embed="rId4">
            <a:alphaModFix/>
          </a:blip>
          <a:stretch>
            <a:fillRect/>
          </a:stretch>
        </p:blipFill>
        <p:spPr>
          <a:xfrm>
            <a:off x="4223500" y="3085600"/>
            <a:ext cx="4562624" cy="1829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Parent Survey - pupil well being </a:t>
            </a:r>
            <a:endParaRPr/>
          </a:p>
        </p:txBody>
      </p:sp>
      <p:pic>
        <p:nvPicPr>
          <p:cNvPr id="118" name="Google Shape;118;p21"/>
          <p:cNvPicPr preferRelativeResize="0"/>
          <p:nvPr/>
        </p:nvPicPr>
        <p:blipFill>
          <a:blip r:embed="rId3">
            <a:alphaModFix/>
          </a:blip>
          <a:stretch>
            <a:fillRect/>
          </a:stretch>
        </p:blipFill>
        <p:spPr>
          <a:xfrm>
            <a:off x="311700" y="1109150"/>
            <a:ext cx="4741200" cy="1958325"/>
          </a:xfrm>
          <a:prstGeom prst="rect">
            <a:avLst/>
          </a:prstGeom>
          <a:noFill/>
          <a:ln>
            <a:noFill/>
          </a:ln>
        </p:spPr>
      </p:pic>
      <p:pic>
        <p:nvPicPr>
          <p:cNvPr id="119" name="Google Shape;119;p21"/>
          <p:cNvPicPr preferRelativeResize="0"/>
          <p:nvPr/>
        </p:nvPicPr>
        <p:blipFill>
          <a:blip r:embed="rId4">
            <a:alphaModFix/>
          </a:blip>
          <a:stretch>
            <a:fillRect/>
          </a:stretch>
        </p:blipFill>
        <p:spPr>
          <a:xfrm>
            <a:off x="3714300" y="2763375"/>
            <a:ext cx="5455675" cy="2164825"/>
          </a:xfrm>
          <a:prstGeom prst="rect">
            <a:avLst/>
          </a:prstGeom>
          <a:noFill/>
          <a:ln>
            <a:noFill/>
          </a:ln>
        </p:spPr>
      </p:pic>
      <p:pic>
        <p:nvPicPr>
          <p:cNvPr id="120" name="Google Shape;120;p21"/>
          <p:cNvPicPr preferRelativeResize="0"/>
          <p:nvPr/>
        </p:nvPicPr>
        <p:blipFill>
          <a:blip r:embed="rId5">
            <a:alphaModFix/>
          </a:blip>
          <a:stretch>
            <a:fillRect/>
          </a:stretch>
        </p:blipFill>
        <p:spPr>
          <a:xfrm>
            <a:off x="275050" y="3318950"/>
            <a:ext cx="4296959" cy="1672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Parent Survey - learning  </a:t>
            </a:r>
            <a:endParaRPr/>
          </a:p>
        </p:txBody>
      </p:sp>
      <p:pic>
        <p:nvPicPr>
          <p:cNvPr id="126" name="Google Shape;126;p22"/>
          <p:cNvPicPr preferRelativeResize="0"/>
          <p:nvPr/>
        </p:nvPicPr>
        <p:blipFill>
          <a:blip r:embed="rId3">
            <a:alphaModFix/>
          </a:blip>
          <a:stretch>
            <a:fillRect/>
          </a:stretch>
        </p:blipFill>
        <p:spPr>
          <a:xfrm>
            <a:off x="28800" y="1016300"/>
            <a:ext cx="5251325" cy="2126100"/>
          </a:xfrm>
          <a:prstGeom prst="rect">
            <a:avLst/>
          </a:prstGeom>
          <a:noFill/>
          <a:ln>
            <a:noFill/>
          </a:ln>
        </p:spPr>
      </p:pic>
      <p:pic>
        <p:nvPicPr>
          <p:cNvPr id="127" name="Google Shape;127;p22"/>
          <p:cNvPicPr preferRelativeResize="0"/>
          <p:nvPr/>
        </p:nvPicPr>
        <p:blipFill>
          <a:blip r:embed="rId4">
            <a:alphaModFix/>
          </a:blip>
          <a:stretch>
            <a:fillRect/>
          </a:stretch>
        </p:blipFill>
        <p:spPr>
          <a:xfrm>
            <a:off x="4487050" y="1244972"/>
            <a:ext cx="4628850" cy="1897425"/>
          </a:xfrm>
          <a:prstGeom prst="rect">
            <a:avLst/>
          </a:prstGeom>
          <a:noFill/>
          <a:ln>
            <a:noFill/>
          </a:ln>
        </p:spPr>
      </p:pic>
      <p:pic>
        <p:nvPicPr>
          <p:cNvPr id="128" name="Google Shape;128;p22"/>
          <p:cNvPicPr preferRelativeResize="0"/>
          <p:nvPr/>
        </p:nvPicPr>
        <p:blipFill>
          <a:blip r:embed="rId5">
            <a:alphaModFix/>
          </a:blip>
          <a:stretch>
            <a:fillRect/>
          </a:stretch>
        </p:blipFill>
        <p:spPr>
          <a:xfrm>
            <a:off x="4195647" y="3142397"/>
            <a:ext cx="4753101" cy="1934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3"/>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Parent Survey - behaviour </a:t>
            </a:r>
            <a:endParaRPr/>
          </a:p>
        </p:txBody>
      </p:sp>
      <p:pic>
        <p:nvPicPr>
          <p:cNvPr id="134" name="Google Shape;134;p23"/>
          <p:cNvPicPr preferRelativeResize="0"/>
          <p:nvPr/>
        </p:nvPicPr>
        <p:blipFill>
          <a:blip r:embed="rId3">
            <a:alphaModFix/>
          </a:blip>
          <a:stretch>
            <a:fillRect/>
          </a:stretch>
        </p:blipFill>
        <p:spPr>
          <a:xfrm>
            <a:off x="211550" y="1068425"/>
            <a:ext cx="5091024" cy="2143600"/>
          </a:xfrm>
          <a:prstGeom prst="rect">
            <a:avLst/>
          </a:prstGeom>
          <a:noFill/>
          <a:ln>
            <a:noFill/>
          </a:ln>
        </p:spPr>
      </p:pic>
      <p:pic>
        <p:nvPicPr>
          <p:cNvPr id="135" name="Google Shape;135;p23"/>
          <p:cNvPicPr preferRelativeResize="0"/>
          <p:nvPr/>
        </p:nvPicPr>
        <p:blipFill>
          <a:blip r:embed="rId4">
            <a:alphaModFix/>
          </a:blip>
          <a:stretch>
            <a:fillRect/>
          </a:stretch>
        </p:blipFill>
        <p:spPr>
          <a:xfrm>
            <a:off x="409550" y="3180050"/>
            <a:ext cx="4347550" cy="1881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4"/>
          <p:cNvSpPr txBox="1">
            <a:spLocks noGrp="1"/>
          </p:cNvSpPr>
          <p:nvPr>
            <p:ph type="title"/>
          </p:nvPr>
        </p:nvSpPr>
        <p:spPr>
          <a:xfrm>
            <a:off x="311700" y="445025"/>
            <a:ext cx="8520600" cy="6234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Management </a:t>
            </a:r>
            <a:endParaRPr/>
          </a:p>
        </p:txBody>
      </p:sp>
      <p:pic>
        <p:nvPicPr>
          <p:cNvPr id="141" name="Google Shape;141;p24"/>
          <p:cNvPicPr preferRelativeResize="0"/>
          <p:nvPr/>
        </p:nvPicPr>
        <p:blipFill>
          <a:blip r:embed="rId3">
            <a:alphaModFix/>
          </a:blip>
          <a:stretch>
            <a:fillRect/>
          </a:stretch>
        </p:blipFill>
        <p:spPr>
          <a:xfrm>
            <a:off x="263475" y="1122262"/>
            <a:ext cx="4423774" cy="1883538"/>
          </a:xfrm>
          <a:prstGeom prst="rect">
            <a:avLst/>
          </a:prstGeom>
          <a:noFill/>
          <a:ln>
            <a:noFill/>
          </a:ln>
        </p:spPr>
      </p:pic>
      <p:pic>
        <p:nvPicPr>
          <p:cNvPr id="142" name="Google Shape;142;p24"/>
          <p:cNvPicPr preferRelativeResize="0"/>
          <p:nvPr/>
        </p:nvPicPr>
        <p:blipFill>
          <a:blip r:embed="rId4">
            <a:alphaModFix/>
          </a:blip>
          <a:stretch>
            <a:fillRect/>
          </a:stretch>
        </p:blipFill>
        <p:spPr>
          <a:xfrm>
            <a:off x="150950" y="3151789"/>
            <a:ext cx="4260300" cy="1827786"/>
          </a:xfrm>
          <a:prstGeom prst="rect">
            <a:avLst/>
          </a:prstGeom>
          <a:noFill/>
          <a:ln>
            <a:noFill/>
          </a:ln>
        </p:spPr>
      </p:pic>
      <p:pic>
        <p:nvPicPr>
          <p:cNvPr id="143" name="Google Shape;143;p24"/>
          <p:cNvPicPr preferRelativeResize="0"/>
          <p:nvPr/>
        </p:nvPicPr>
        <p:blipFill>
          <a:blip r:embed="rId5">
            <a:alphaModFix/>
          </a:blip>
          <a:stretch>
            <a:fillRect/>
          </a:stretch>
        </p:blipFill>
        <p:spPr>
          <a:xfrm>
            <a:off x="4687254" y="3151800"/>
            <a:ext cx="4325575" cy="1723575"/>
          </a:xfrm>
          <a:prstGeom prst="rect">
            <a:avLst/>
          </a:prstGeom>
          <a:noFill/>
          <a:ln>
            <a:noFill/>
          </a:ln>
        </p:spPr>
      </p:pic>
      <p:pic>
        <p:nvPicPr>
          <p:cNvPr id="144" name="Google Shape;144;p24"/>
          <p:cNvPicPr preferRelativeResize="0"/>
          <p:nvPr/>
        </p:nvPicPr>
        <p:blipFill>
          <a:blip r:embed="rId6">
            <a:alphaModFix/>
          </a:blip>
          <a:stretch>
            <a:fillRect/>
          </a:stretch>
        </p:blipFill>
        <p:spPr>
          <a:xfrm>
            <a:off x="4734450" y="1068421"/>
            <a:ext cx="3819676" cy="1650250"/>
          </a:xfrm>
          <a:prstGeom prst="rect">
            <a:avLst/>
          </a:prstGeom>
          <a:noFill/>
          <a:ln>
            <a:noFill/>
          </a:ln>
        </p:spPr>
      </p:pic>
    </p:spTree>
  </p:cSld>
  <p:clrMapOvr>
    <a:masterClrMapping/>
  </p:clrMapOvr>
</p:sld>
</file>

<file path=ppt/theme/theme1.xml><?xml version="1.0" encoding="utf-8"?>
<a:theme xmlns:a="http://schemas.openxmlformats.org/drawingml/2006/main"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109</Words>
  <Application>Microsoft Office PowerPoint</Application>
  <PresentationFormat>On-screen Show (16:9)</PresentationFormat>
  <Paragraphs>7</Paragraphs>
  <Slides>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Source Sans Pro</vt:lpstr>
      <vt:lpstr>Raleway</vt:lpstr>
      <vt:lpstr>Arial</vt:lpstr>
      <vt:lpstr>Plum</vt:lpstr>
      <vt:lpstr>Parental Engagement Survey - 2021-22   </vt:lpstr>
      <vt:lpstr>Parental Engagement - lockdown </vt:lpstr>
      <vt:lpstr>Parent Survey - pupil well being </vt:lpstr>
      <vt:lpstr>Parent Survey - learning  </vt:lpstr>
      <vt:lpstr>Parent Survey - behaviour </vt:lpstr>
      <vt:lpstr>Management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Meeting</dc:title>
  <dc:creator>Jas Chandarana</dc:creator>
  <cp:lastModifiedBy>S Edet</cp:lastModifiedBy>
  <cp:revision>3</cp:revision>
  <dcterms:modified xsi:type="dcterms:W3CDTF">2022-03-17T16:10:36Z</dcterms:modified>
</cp:coreProperties>
</file>